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71" r:id="rId6"/>
    <p:sldId id="311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265" r:id="rId20"/>
    <p:sldId id="266" r:id="rId21"/>
  </p:sldIdLst>
  <p:sldSz cx="9144000" cy="5143500" type="screen16x9"/>
  <p:notesSz cx="6858000" cy="9144000"/>
  <p:embeddedFontLst>
    <p:embeddedFont>
      <p:font typeface="DM Sans" pitchFamily="2" charset="0"/>
      <p:regular r:id="rId23"/>
      <p:bold r:id="rId24"/>
      <p:italic r:id="rId25"/>
      <p:boldItalic r:id="rId26"/>
    </p:embeddedFont>
    <p:embeddedFont>
      <p:font typeface="Montserrat" panose="00000500000000000000" pitchFamily="2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64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1F1307-9C0A-3011-0A07-BC2A75F6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2CB0C11-3829-28E7-A032-7244CAFCE8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EC8C592-E683-F49C-06C4-2C2A2830AC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3882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2D222AF-8EC3-10D1-F487-88A2A14B2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E1746C3-A512-0C9E-6E35-14E3CEEC39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0D5C7FB-4D21-DA3F-5899-6ADFBF48DC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6398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EEC6356-9094-F180-09A6-B19E64E14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4265241-304A-7E68-9A1A-2D0189DA30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08327BF-FA09-48FD-8A4E-BC5FE1D401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16732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0E1BE5E-8583-4906-3B5D-62DFB85BF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DC0DBEB-0D96-495F-1E70-493E4B29B7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FB1652B-EE01-8839-EC25-7B88DD1F57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2718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8A86077-FAD9-FD67-6940-FDECB5078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A33C1AF-CE6A-411D-4225-4EA1E4DC0B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89D924A-A7FB-4553-1645-0FA4D16697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0540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5D6D0FE-54EA-E77B-3787-1689A4629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B954DB6-84C1-25EC-EE22-EABC17BE6D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7B6E05D-B33C-39C1-1717-39CBFF1A40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4741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FA51039-B861-D5A0-55F8-395815A14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B0FCFE9-9F23-76FB-4159-274D72A67D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2DE6071-8DE2-7305-2ED7-0ED0CBBC1C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1413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CC7C68E-37E8-E2ED-7084-15E82EA04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2B4C8A7-5689-8EE4-E027-B31B493803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EBCFB51-7A82-26F6-7FD3-52FE88B1C5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80034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99FF652-4565-D2D1-6096-6D3AE0EE3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83DCB0F-2150-E8B1-F524-03348510EB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220A0B1-056F-1B44-26A2-F258898770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27979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038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6126ECB-9BCB-545C-BFDA-DDC05C2C2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DD15611-A779-E817-587E-1341443C1C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D21E6D6-2397-48E0-AD92-91EA90514E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9421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16508A2-C59B-581E-F189-F23631001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235470A-027E-9587-4397-4AC53A23C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31A603F-B147-681A-DDA8-D0DFF12024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2995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E419DE8-9D17-2A20-2BF3-FBFBD3093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0AF95B8-007F-38F9-0F5A-356ABD7B1D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E140748-D140-5D43-7ABA-76C71A8561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7453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A5A5FCC-125B-C60F-BF80-745344284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172E3BD-320A-AA86-A4B4-EDC0517464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A60D83B-D3E0-0BAA-D44D-83B3796665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2919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3D61676-42F7-DA9E-E27C-BB56AB126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3DB4775-E864-0457-5E56-4D8E2A47E65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2E40A23-FA89-77FC-EA7B-6F068AC11DC9}"/>
              </a:ext>
            </a:extLst>
          </p:cNvPr>
          <p:cNvSpPr txBox="1"/>
          <p:nvPr/>
        </p:nvSpPr>
        <p:spPr>
          <a:xfrm>
            <a:off x="96253" y="88826"/>
            <a:ext cx="8614609" cy="2821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04 – Certidões exigidas e sua validade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/>
            <a:r>
              <a:rPr lang="pt-BR" sz="1900" b="1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j-lt"/>
              </a:rPr>
              <a:t>PORTARIA CONJUNTA MGI/MF/CGU Nº 33, DE 30 DE AGOSTO DE 2023</a:t>
            </a:r>
          </a:p>
          <a:p>
            <a:pPr algn="just" fontAlgn="base"/>
            <a:r>
              <a:rPr lang="pt-BR" sz="2400" b="0" i="0" dirty="0">
                <a:solidFill>
                  <a:schemeClr val="tx1"/>
                </a:solidFill>
                <a:effectLst/>
                <a:latin typeface="+mj-lt"/>
              </a:rPr>
              <a:t>Estabelece normas complementares ao Decreto nº 11.531, de 16 de maio de 2023, que dispõe sobre convênios e contratos de repasse relativos às transferências de recursos da União.</a:t>
            </a:r>
          </a:p>
          <a:p>
            <a:pPr algn="just" fontAlgn="base"/>
            <a:r>
              <a:rPr lang="pt-BR" sz="2400" b="1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j-lt"/>
              </a:rPr>
              <a:t>Dos requisitos constitucionais e legais</a:t>
            </a:r>
          </a:p>
          <a:p>
            <a:pPr algn="just" fontAlgn="base"/>
            <a:r>
              <a:rPr lang="pt-BR" sz="2400" b="1" dirty="0">
                <a:solidFill>
                  <a:schemeClr val="tx1"/>
                </a:solidFill>
                <a:highlight>
                  <a:srgbClr val="FFFF00"/>
                </a:highlight>
                <a:latin typeface="+mj-lt"/>
              </a:rPr>
              <a:t>O CAUC poderá ser utilizado na verificação</a:t>
            </a:r>
            <a:endParaRPr lang="pt-BR" sz="2400" b="0" i="0" dirty="0">
              <a:solidFill>
                <a:schemeClr val="tx1"/>
              </a:solidFill>
              <a:effectLst/>
              <a:highlight>
                <a:srgbClr val="FFFF00"/>
              </a:highlight>
              <a:latin typeface="+mj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E97A777-2676-DAFF-88E5-3B6CAF256F03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58266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BF6BD00-9327-AB3B-17BC-7A11ADD8F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358A30A-E007-1461-C560-2EF25A9FAD5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F14697E-8614-0475-F481-E92F6F9D9FCE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05 – Cadastro de propostas e projetos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sistema permite inserir propostas detalhadas, vinculadas a programas federais.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Proposta para construção de creche cadastrada no </a:t>
            </a:r>
            <a:r>
              <a:rPr lang="pt-BR" sz="2000" kern="100" dirty="0" err="1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CFCACBF-CE6B-5161-91BF-37FFFC43FEEA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82364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F3DDDDD-4A50-77EB-584A-706F29724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7EB6DC1-982D-396B-62DC-C742B6D063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DBCCAE9-594F-DBB9-F468-52E052D55766}"/>
              </a:ext>
            </a:extLst>
          </p:cNvPr>
          <p:cNvSpPr txBox="1"/>
          <p:nvPr/>
        </p:nvSpPr>
        <p:spPr>
          <a:xfrm>
            <a:off x="96253" y="88826"/>
            <a:ext cx="8614609" cy="250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06 – Elaboração do plano de trabalho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Documento que descreve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objetivos, metas, etapas e orçamento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 a base da execução.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Plano de trabalho para aquisição de ambulâncias com metas de entrega.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72C906E-EF96-7227-3F9B-505624E6CE4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68981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C244B51-82D8-0222-2672-1642F4103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63D5FD5-D111-EC57-8550-275E169468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6804495-183D-6BD2-CC08-17FB40F1D6EA}"/>
              </a:ext>
            </a:extLst>
          </p:cNvPr>
          <p:cNvSpPr txBox="1"/>
          <p:nvPr/>
        </p:nvSpPr>
        <p:spPr>
          <a:xfrm>
            <a:off x="96253" y="88826"/>
            <a:ext cx="8614609" cy="1974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07 – Definição de metas e indicadores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Metas devem ser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mensuráveis e verificáveis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com indicadores claros.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Meta de capacitar 200 professores, indicador: número de certificados emitidos.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2C3B5CA-8A68-408E-A815-EEFB87B6CEF0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19549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13D778D-4CBC-8ECD-2DDC-79F321E0D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D4A6001-0C51-6652-49C4-0D2CE85074D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5E4CA4F-BE11-187A-F40A-BA99E2E308D2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08 – Cronograma físico-financeiro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Relaciona etapas físicas e desembolsos financeiros, garantindo alinhamento entre execução e pagamento.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Desembolso em três parcelas conforme avanço da obra.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9FAA496-DCB9-8657-991D-F09F6D48D4E3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9738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DCDC716-CC67-0B49-473E-072ECFA7D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95397FA-3054-8E18-644E-F17C1BF77DC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DF101B3-FB4B-5EC7-D4C7-D6B97C1CDB9A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09 – Cadastro de bens e serviços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Itens adquiridos devem ser cadastrados para controle patrimonial e auditoria.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egistro de computadores comprados para laboratório escolar.</a:t>
            </a:r>
            <a:endParaRPr lang="pt-BR" sz="20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7E4BE7B-3A46-52A1-09BB-4BE8947D44F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5886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30796F9-1E22-1452-7EF4-1D726399D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888BC7C-252D-9954-8F22-5C2F91FC242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B59AF79-A621-13AE-ED16-0F0E62BA4D43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 – Upload de documentos e anexos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Todos os documentos comprobatórios devem ser anexados digitalmente no sistema.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Upload de licitação e contrato de fornecedor.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B9312B3-130E-E2BC-C01E-D6D45D65BACD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931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C2DD843-41B6-656F-1041-670A80936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5A5ACE2-E0A8-B112-7FEC-BE5B870244C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E40EAA2-8AEC-A3B4-5B03-E62B18D2B1DC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 – Validação técnica e jurídica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órgão concedente avalia a conformidade técnica e jurídica da proposta.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Análise jurídica verifica se estatuto da OSC está atualizado.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4DAA1E5-0745-1BC4-8A0F-F84E277FD32A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20408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9EA692E-019A-74EC-7918-0B69B120D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F8C1D47-DB7E-81E0-7402-1C02A0337EF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E311988-1AA8-AF2B-0A59-822BB27597F0}"/>
              </a:ext>
            </a:extLst>
          </p:cNvPr>
          <p:cNvSpPr txBox="1"/>
          <p:nvPr/>
        </p:nvSpPr>
        <p:spPr>
          <a:xfrm>
            <a:off x="96253" y="88826"/>
            <a:ext cx="8614609" cy="234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– Envio para análise do órgão concedente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Após validação, a proposta é enviada para análise final e aprovação ministerial.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Projeto cultural submetido ao Ministério da Cultura para liberação de recursos.</a:t>
            </a:r>
            <a:endParaRPr lang="pt-BR" sz="1800" b="1" dirty="0">
              <a:highlight>
                <a:srgbClr val="FFFF00"/>
              </a:highlight>
              <a:latin typeface="+mj-lt"/>
            </a:endParaRPr>
          </a:p>
          <a:p>
            <a:endParaRPr lang="pt-BR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40A9B5E-F272-56AA-CC86-8278AE928E3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838046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625642" y="1424540"/>
            <a:ext cx="6689558" cy="2921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l"/>
            <a:r>
              <a:rPr lang="pt-BR" sz="4000" b="1" i="0" dirty="0" err="1">
                <a:solidFill>
                  <a:srgbClr val="FF6600"/>
                </a:solidFill>
                <a:effectLst/>
                <a:latin typeface="+mj-lt"/>
              </a:rPr>
              <a:t>TransfereGov</a:t>
            </a:r>
            <a:r>
              <a:rPr lang="pt-BR" sz="4000" b="1" i="0" dirty="0">
                <a:solidFill>
                  <a:srgbClr val="FF6600"/>
                </a:solidFill>
                <a:effectLst/>
                <a:latin typeface="+mj-lt"/>
              </a:rPr>
              <a:t> Transferências Especiais</a:t>
            </a:r>
            <a:endParaRPr lang="pt-BR" sz="3600" b="1" i="0" dirty="0">
              <a:solidFill>
                <a:srgbClr val="FF6600"/>
              </a:solidFill>
              <a:effectLst/>
              <a:latin typeface="+mj-lt"/>
            </a:endParaRPr>
          </a:p>
          <a:p>
            <a:pPr algn="l"/>
            <a:endParaRPr lang="pt-BR" sz="3600" b="1" i="0" dirty="0">
              <a:solidFill>
                <a:schemeClr val="bg1"/>
              </a:solidFill>
              <a:effectLst/>
              <a:latin typeface="+mj-lt"/>
            </a:endParaRPr>
          </a:p>
          <a:p>
            <a:pPr algn="l">
              <a:lnSpc>
                <a:spcPts val="1950"/>
              </a:lnSpc>
            </a:pPr>
            <a:r>
              <a:rPr lang="pt-BR" sz="4400" b="0" i="0" dirty="0">
                <a:solidFill>
                  <a:schemeClr val="bg1"/>
                </a:solidFill>
                <a:effectLst/>
                <a:latin typeface="DM Sans" pitchFamily="2" charset="0"/>
              </a:rPr>
              <a:t>Emendas Pix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sz="1800" b="1" dirty="0">
              <a:solidFill>
                <a:schemeClr val="bg1">
                  <a:lumMod val="95000"/>
                </a:schemeClr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99171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</a:rPr>
              <a:t>Participe da transformação da 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719949" y="827924"/>
            <a:ext cx="6246795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rgbClr val="FF66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sz="13800" b="1" dirty="0">
              <a:solidFill>
                <a:srgbClr val="FF6600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2743200" y="2739506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26/11/2025  Das 14h às 17h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375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86628" y="88826"/>
            <a:ext cx="8614609" cy="4042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01 - Acesso via Gov.br e perfis de usuário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02 - Cadastro de proponentes e responsáveis legais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03 - Documentação obrigatória para habilitação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04 - Certidões exigidas e sua validade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05 - Cadastro de propostas e projetos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06 - Elaboração do plano de trabalho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559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21D1F1A-76E9-1DE2-0029-C91D19C09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E7E7755-E6A4-0BFA-8C7E-1AFEB0E1CD4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2B35377-011B-CE2F-36E8-5361F2D04E51}"/>
              </a:ext>
            </a:extLst>
          </p:cNvPr>
          <p:cNvSpPr txBox="1"/>
          <p:nvPr/>
        </p:nvSpPr>
        <p:spPr>
          <a:xfrm>
            <a:off x="86628" y="88826"/>
            <a:ext cx="8614609" cy="353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07 - Definição de metas e indicadores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08 - Cronograma físico-financeiro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09 - Cadastro de bens e serviços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10 - Upload de documentos e anexos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11 - Validação técnica e jurídica</a:t>
            </a:r>
            <a:b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12 - Envio para análise do órgão concedente</a:t>
            </a:r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2DBB75A-69F6-02B9-ED4C-0F269E80936A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827290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ED29215-2003-5974-C6CA-3CEDDA42D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5AB3938-E46E-3C82-800B-956BBF446E3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700BD24-7DAB-5977-A45C-ED44779F4116}"/>
              </a:ext>
            </a:extLst>
          </p:cNvPr>
          <p:cNvSpPr txBox="1"/>
          <p:nvPr/>
        </p:nvSpPr>
        <p:spPr>
          <a:xfrm>
            <a:off x="96253" y="88826"/>
            <a:ext cx="8614609" cy="2966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01 – Acesso via Gov.br e perfis de usuário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acesso ao </a:t>
            </a:r>
            <a:r>
              <a:rPr lang="pt-BR" sz="2400" b="1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TransfereGov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é feito pelo login único do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Gov.br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garantindo segurança e identidade digital.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Perfis variam entre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gestor, operador e responsável legal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cada um com permissões específicas.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responsável legal assina eletronicamente o convênio.</a:t>
            </a:r>
            <a:endParaRPr lang="pt-BR" sz="24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C56D3B8-C702-02B2-0BB7-BCEA800F511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0505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90056B7-D1D2-32CB-314F-AE7AA7B5D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F863DCA-CB39-D878-9754-D130AF8FEC7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2F767B78-CBE3-E8F2-7E5B-797C61BF875C}"/>
              </a:ext>
            </a:extLst>
          </p:cNvPr>
          <p:cNvSpPr txBox="1"/>
          <p:nvPr/>
        </p:nvSpPr>
        <p:spPr>
          <a:xfrm>
            <a:off x="96253" y="88826"/>
            <a:ext cx="8614609" cy="207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02 – Cadastro de proponentes e responsáveis legais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proponente pode ser </a:t>
            </a: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ente federado ou OSC</a:t>
            </a: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e deve indicar responsáveis legais com poderes de representação.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Uma prefeitura cadastra o prefeito como responsável legal.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691C9BD-B869-6B1A-E894-DFB283F163A0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88481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5C0E893-8E70-643A-2ABD-B42C5C322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94A8A8-8D20-15D7-4049-8BD6D5DA05C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73CC266-8ABA-A534-E8CD-5C0585161878}"/>
              </a:ext>
            </a:extLst>
          </p:cNvPr>
          <p:cNvSpPr txBox="1"/>
          <p:nvPr/>
        </p:nvSpPr>
        <p:spPr>
          <a:xfrm>
            <a:off x="96253" y="88826"/>
            <a:ext cx="8614609" cy="200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03 – Documentação obrigatória para habilitação</a:t>
            </a:r>
            <a:endParaRPr lang="pt-B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Inclui estatuto social, ata de eleição, RG/CPF dos dirigentes e comprovante de endereço institucional.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Uma ONG apresenta estatuto registrado em cartório para habilitação.</a:t>
            </a:r>
            <a:endParaRPr lang="pt-BR" sz="20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5C52E4A-CD49-A3C9-E56E-8A6797A7D7A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bg1"/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CADASTRAMENTO E HABILITAÇÃO NO SISTEMA</a:t>
            </a:r>
            <a:endParaRPr lang="pt-BR" sz="2800" dirty="0">
              <a:solidFill>
                <a:schemeClr val="bg1"/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631812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670</Words>
  <Application>Microsoft Office PowerPoint</Application>
  <PresentationFormat>Apresentação na tela (16:9)</PresentationFormat>
  <Paragraphs>83</Paragraphs>
  <Slides>20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Montserrat</vt:lpstr>
      <vt:lpstr>DM Sans</vt:lpstr>
      <vt:lpstr>Arial</vt:lpstr>
      <vt:lpstr>Calibri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674</cp:revision>
  <dcterms:modified xsi:type="dcterms:W3CDTF">2025-11-24T19:08:08Z</dcterms:modified>
</cp:coreProperties>
</file>